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  <p:sldMasterId id="2147483702" r:id="rId2"/>
    <p:sldMasterId id="2147483714" r:id="rId3"/>
    <p:sldMasterId id="2147483726" r:id="rId4"/>
    <p:sldMasterId id="2147483738" r:id="rId5"/>
  </p:sldMasterIdLst>
  <p:notesMasterIdLst>
    <p:notesMasterId r:id="rId19"/>
  </p:notesMasterIdLst>
  <p:sldIdLst>
    <p:sldId id="278" r:id="rId6"/>
    <p:sldId id="263" r:id="rId7"/>
    <p:sldId id="264" r:id="rId8"/>
    <p:sldId id="258" r:id="rId9"/>
    <p:sldId id="273" r:id="rId10"/>
    <p:sldId id="267" r:id="rId11"/>
    <p:sldId id="257" r:id="rId12"/>
    <p:sldId id="275" r:id="rId13"/>
    <p:sldId id="274" r:id="rId14"/>
    <p:sldId id="259" r:id="rId15"/>
    <p:sldId id="282" r:id="rId16"/>
    <p:sldId id="26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5CE66-82A2-4D81-BC8C-5B30CAE8EC89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F7E48-F69A-42E3-9162-0C6FB4CB3C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33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80B8E6-1FF5-4286-BAC6-E14190165655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91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34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13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9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-0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7"/>
            <a:ext cx="12192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pt-0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6"/>
            <a:ext cx="12192000" cy="7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96902" y="1600202"/>
            <a:ext cx="111633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sz="49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Westminster</a:t>
            </a:r>
            <a:br>
              <a:rPr lang="en-US" dirty="0"/>
            </a:br>
            <a:r>
              <a:rPr lang="en-US" dirty="0" err="1"/>
              <a:t>Powerpoint</a:t>
            </a:r>
            <a:r>
              <a:rPr lang="en-US" dirty="0"/>
              <a:t> presentation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71825"/>
            <a:ext cx="8534400" cy="1752600"/>
          </a:xfrm>
        </p:spPr>
        <p:txBody>
          <a:bodyPr/>
          <a:lstStyle>
            <a:lvl1pPr>
              <a:defRPr sz="2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9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lIns="91438" tIns="45719" rIns="91438" bIns="45719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9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781175"/>
            <a:ext cx="5384800" cy="430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8200" y="1781175"/>
            <a:ext cx="5384800" cy="430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2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vert="horz" lIns="91438" tIns="45719" rIns="91438" bIns="45719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1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vert="horz" lIns="91438" tIns="45719" rIns="91438" bIns="45719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3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9353" y="274641"/>
            <a:ext cx="2813049" cy="5813425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2" y="274641"/>
            <a:ext cx="8235951" cy="58134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" name="Picture 8" descr="ppt-0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887"/>
            <a:ext cx="12192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pt-0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05"/>
            <a:ext cx="121920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64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121914" tIns="60957" rIns="121914" bIns="60957" anchor="t">
            <a:normAutofit/>
          </a:bodyPr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121914" tIns="60957" rIns="121914" bIns="60957"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3" descr="WCC Twitter logo.PNG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38333"/>
            <a:ext cx="7196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99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73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8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14" tIns="60957" rIns="121914" bIns="60957" anchor="b">
            <a:normAutofit/>
          </a:bodyPr>
          <a:lstStyle>
            <a:lvl1pPr marL="0" indent="0">
              <a:buNone/>
              <a:defRPr sz="16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  <a:prstGeom prst="rect">
            <a:avLst/>
          </a:prstGeom>
        </p:spPr>
        <p:txBody>
          <a:bodyPr lIns="121914" tIns="60957" rIns="121914" bIns="60957" anchor="b">
            <a:normAutofit/>
          </a:bodyPr>
          <a:lstStyle>
            <a:lvl1pPr marL="0" indent="0">
              <a:buNone/>
              <a:defRPr sz="16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19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68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3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lIns="121914" tIns="60957" rIns="121914" bIns="60957"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 marL="0" indent="0">
              <a:buNone/>
              <a:defRPr sz="16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121914" tIns="60957" rIns="121914" bIns="60957"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 marL="0" indent="0">
              <a:buNone/>
              <a:defRPr sz="16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121914" tIns="60957" rIns="121914" bIns="60957">
            <a:normAutofit/>
          </a:bodyPr>
          <a:lstStyle>
            <a:lvl1pPr marL="0" indent="0">
              <a:buNone/>
              <a:defRPr sz="16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3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14" tIns="60957" rIns="121914" bIns="6095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4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121914" tIns="60957" rIns="121914" bIns="609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121914" tIns="60957" rIns="121914" bIns="6095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4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 defTabSz="121914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4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2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" name="Picture 8" descr="ppt-0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887"/>
            <a:ext cx="12192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pt-0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05"/>
            <a:ext cx="121920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99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121917" tIns="60958" rIns="121917" bIns="60958" anchor="t">
            <a:normAutofit/>
          </a:bodyPr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121917" tIns="60958" rIns="121917" bIns="60958"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3" descr="WCC Twitter logo.PNG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333"/>
            <a:ext cx="7196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04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1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86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17" tIns="60958" rIns="121917" bIns="60958" anchor="b">
            <a:normAutofit/>
          </a:bodyPr>
          <a:lstStyle>
            <a:lvl1pPr marL="0" indent="0">
              <a:buNone/>
              <a:defRPr sz="16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lIns="121917" tIns="60958" rIns="121917" bIns="60958" anchor="b">
            <a:normAutofit/>
          </a:bodyPr>
          <a:lstStyle>
            <a:lvl1pPr marL="0" indent="0">
              <a:buNone/>
              <a:defRPr sz="16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110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5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lIns="121917" tIns="60958" rIns="121917" bIns="60958"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19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121917" tIns="60958" rIns="121917" bIns="60958"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6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78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266928D-F43D-4703-AD3F-D704E7F4946E}" type="datetimeFigureOut">
              <a:rPr lang="en-US" sz="2400" smtClean="0">
                <a:solidFill>
                  <a:prstClr val="black"/>
                </a:solidFill>
              </a:rPr>
              <a:pPr defTabSz="1219170"/>
              <a:t>6/19/2017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642A13DB-34E4-458B-B960-D2CFE6A522F7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5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2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0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6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0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8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73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1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7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2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9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7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8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52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3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2BE9-9703-4EC3-BC13-16DD89F9AD1B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D242-DCC5-420D-8DEE-B30A4EFC50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4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_header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361952"/>
            <a:ext cx="1121621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7633" y="1781175"/>
            <a:ext cx="109728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Main title 36pt bold</a:t>
            </a:r>
          </a:p>
          <a:p>
            <a:pPr lvl="1"/>
            <a:r>
              <a:rPr lang="en-US" altLang="en-US" smtClean="0"/>
              <a:t>Subtitle 24pt bold</a:t>
            </a:r>
          </a:p>
          <a:p>
            <a:pPr lvl="2"/>
            <a:r>
              <a:rPr lang="en-US" altLang="en-US" smtClean="0"/>
              <a:t>Lists bulleted in 14pt regular</a:t>
            </a:r>
          </a:p>
          <a:p>
            <a:pPr lvl="2"/>
            <a:r>
              <a:rPr lang="en-US" altLang="en-US" smtClean="0"/>
              <a:t>Lists bulleted in 14pt regular</a:t>
            </a:r>
          </a:p>
        </p:txBody>
      </p:sp>
    </p:spTree>
    <p:extLst>
      <p:ext uri="{BB962C8B-B14F-4D97-AF65-F5344CB8AC3E}">
        <p14:creationId xmlns:p14="http://schemas.microsoft.com/office/powerpoint/2010/main" val="198832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+mj-lt"/>
          <a:ea typeface="ＭＳ Ｐゴシック" pitchFamily="-6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  <a:ea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  <a:ea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  <a:ea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  <a:ea typeface="ＭＳ Ｐゴシック" pitchFamily="-60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</a:defRPr>
      </a:lvl6pPr>
      <a:lvl7pPr marL="914377" algn="l" rtl="0" fontAlgn="base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</a:defRPr>
      </a:lvl7pPr>
      <a:lvl8pPr marL="1371566" algn="l" rtl="0" fontAlgn="base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</a:defRPr>
      </a:lvl8pPr>
      <a:lvl9pPr marL="1828754" algn="l" rtl="0" fontAlgn="base">
        <a:spcBef>
          <a:spcPct val="0"/>
        </a:spcBef>
        <a:spcAft>
          <a:spcPct val="0"/>
        </a:spcAft>
        <a:defRPr sz="1100">
          <a:solidFill>
            <a:srgbClr val="003473"/>
          </a:solidFill>
          <a:latin typeface="Arial" pitchFamily="-60" charset="-52"/>
        </a:defRPr>
      </a:lvl9pPr>
    </p:titleStyle>
    <p:bodyStyle>
      <a:lvl1pPr marL="342891" indent="-342891" algn="l" rtl="0" eaLnBrk="0" fontAlgn="base" hangingPunct="0">
        <a:spcBef>
          <a:spcPct val="0"/>
        </a:spcBef>
        <a:spcAft>
          <a:spcPct val="50000"/>
        </a:spcAft>
        <a:defRPr sz="3600" b="1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1pPr>
      <a:lvl2pPr marL="1588" indent="455602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ＭＳ Ｐゴシック" pitchFamily="-60" charset="-128"/>
        </a:defRPr>
      </a:lvl2pPr>
      <a:lvl3pPr marL="115885" indent="-112711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3pPr>
      <a:lvl4pPr marL="2514537" indent="-171446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4pPr>
      <a:lvl5pPr marL="2800281" indent="-171446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5pPr>
      <a:lvl6pPr marL="3257469" indent="-171446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6pPr>
      <a:lvl7pPr marL="3714658" indent="-171446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7pPr>
      <a:lvl8pPr marL="4171846" indent="-171446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8pPr>
      <a:lvl9pPr marL="4629035" indent="-171446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0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-0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887"/>
            <a:ext cx="12192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-0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887"/>
            <a:ext cx="12192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2BE9-9703-4EC3-BC13-16DD89F9A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D242-DCC5-420D-8DEE-B30A4EFC5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hyperlink" Target="mailto:kfitsall@westminster.gov.uk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84743" y="285230"/>
            <a:ext cx="7280312" cy="3088551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3473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  <a:ea typeface="ＭＳ Ｐゴシック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rgbClr val="003473"/>
                </a:solidFill>
                <a:latin typeface="Arial" pitchFamily="-60" charset="-52"/>
              </a:defRPr>
            </a:lvl9pPr>
          </a:lstStyle>
          <a:p>
            <a:pPr defTabSz="1219110" eaLnBrk="1" hangingPunct="1"/>
            <a:r>
              <a:rPr lang="en-GB" altLang="en-US" kern="0" dirty="0" smtClean="0">
                <a:latin typeface="+mn-lt"/>
                <a:ea typeface="ＭＳ Ｐゴシック" pitchFamily="34" charset="-128"/>
              </a:rPr>
              <a:t>Smarter Parking</a:t>
            </a:r>
            <a:r>
              <a:rPr lang="en-GB" altLang="en-US" kern="0" dirty="0">
                <a:latin typeface="+mn-lt"/>
                <a:ea typeface="ＭＳ Ｐゴシック" pitchFamily="34" charset="-128"/>
              </a:rPr>
              <a:t/>
            </a:r>
            <a:br>
              <a:rPr lang="en-GB" altLang="en-US" kern="0" dirty="0">
                <a:latin typeface="+mn-lt"/>
                <a:ea typeface="ＭＳ Ｐゴシック" pitchFamily="34" charset="-128"/>
              </a:rPr>
            </a:br>
            <a:r>
              <a:rPr lang="en-GB" altLang="en-US" sz="2700" kern="0" dirty="0" smtClean="0">
                <a:latin typeface="+mn-lt"/>
                <a:ea typeface="ＭＳ Ｐゴシック" pitchFamily="34" charset="-128"/>
              </a:rPr>
              <a:t>DfT Hosted Connected Vehicle Deployment Day</a:t>
            </a:r>
            <a:r>
              <a:rPr lang="en-GB" altLang="en-US" sz="2700" b="0" i="1" kern="0" dirty="0">
                <a:latin typeface="+mn-lt"/>
                <a:ea typeface="ＭＳ Ｐゴシック" pitchFamily="34" charset="-128"/>
              </a:rPr>
              <a:t/>
            </a:r>
            <a:br>
              <a:rPr lang="en-GB" altLang="en-US" sz="2700" b="0" i="1" kern="0" dirty="0">
                <a:latin typeface="+mn-lt"/>
                <a:ea typeface="ＭＳ Ｐゴシック" pitchFamily="34" charset="-128"/>
              </a:rPr>
            </a:br>
            <a:r>
              <a:rPr lang="en-GB" altLang="en-US" sz="2100" b="0" i="1" kern="0" dirty="0" smtClean="0">
                <a:latin typeface="+mn-lt"/>
                <a:ea typeface="ＭＳ Ｐゴシック" pitchFamily="34" charset="-128"/>
              </a:rPr>
              <a:t>24</a:t>
            </a:r>
            <a:r>
              <a:rPr lang="en-GB" altLang="en-US" sz="2100" b="0" i="1" kern="0" baseline="30000" dirty="0" smtClean="0">
                <a:latin typeface="+mn-lt"/>
                <a:ea typeface="ＭＳ Ｐゴシック" pitchFamily="34" charset="-128"/>
              </a:rPr>
              <a:t>th</a:t>
            </a:r>
            <a:r>
              <a:rPr lang="en-GB" altLang="en-US" sz="2100" b="0" i="1" kern="0" dirty="0" smtClean="0">
                <a:latin typeface="+mn-lt"/>
                <a:ea typeface="ＭＳ Ｐゴシック" pitchFamily="34" charset="-128"/>
              </a:rPr>
              <a:t> May 2017</a:t>
            </a:r>
            <a:r>
              <a:rPr lang="en-GB" altLang="en-US" sz="3200" kern="0" dirty="0">
                <a:latin typeface="+mn-lt"/>
                <a:ea typeface="ＭＳ Ｐゴシック" pitchFamily="34" charset="-128"/>
              </a:rPr>
              <a:t/>
            </a:r>
            <a:br>
              <a:rPr lang="en-GB" altLang="en-US" sz="3200" kern="0" dirty="0">
                <a:latin typeface="+mn-lt"/>
                <a:ea typeface="ＭＳ Ｐゴシック" pitchFamily="34" charset="-128"/>
              </a:rPr>
            </a:br>
            <a:r>
              <a:rPr lang="en-GB" altLang="en-US" sz="1900" kern="0" dirty="0" smtClean="0">
                <a:latin typeface="+mn-lt"/>
                <a:ea typeface="ＭＳ Ｐゴシック" pitchFamily="34" charset="-128"/>
              </a:rPr>
              <a:t/>
            </a:r>
            <a:br>
              <a:rPr lang="en-GB" altLang="en-US" sz="1900" kern="0" dirty="0" smtClean="0">
                <a:latin typeface="+mn-lt"/>
                <a:ea typeface="ＭＳ Ｐゴシック" pitchFamily="34" charset="-128"/>
              </a:rPr>
            </a:br>
            <a:r>
              <a:rPr lang="en-GB" altLang="en-US" sz="3700" kern="0" dirty="0" smtClean="0">
                <a:latin typeface="+mn-lt"/>
                <a:ea typeface="ＭＳ Ｐゴシック" pitchFamily="34" charset="-128"/>
              </a:rPr>
              <a:t>Kieran Fitsall</a:t>
            </a:r>
            <a:br>
              <a:rPr lang="en-GB" altLang="en-US" sz="3700" kern="0" dirty="0" smtClean="0">
                <a:latin typeface="+mn-lt"/>
                <a:ea typeface="ＭＳ Ｐゴシック" pitchFamily="34" charset="-128"/>
              </a:rPr>
            </a:br>
            <a:r>
              <a:rPr lang="en-GB" altLang="en-US" sz="2400" b="0" kern="0" dirty="0" smtClean="0">
                <a:latin typeface="+mn-lt"/>
                <a:ea typeface="ＭＳ Ｐゴシック" pitchFamily="34" charset="-128"/>
              </a:rPr>
              <a:t>Head of Service Improvement &amp; </a:t>
            </a:r>
            <a:r>
              <a:rPr lang="en-GB" altLang="en-US" sz="2400" b="0" kern="0" dirty="0">
                <a:latin typeface="+mn-lt"/>
                <a:ea typeface="ＭＳ Ｐゴシック" pitchFamily="34" charset="-128"/>
              </a:rPr>
              <a:t>Transformation</a:t>
            </a:r>
            <a:endParaRPr lang="en-GB" altLang="en-US" sz="3700" kern="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" y="2884715"/>
            <a:ext cx="12219623" cy="39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9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8" y="1331446"/>
            <a:ext cx="10515600" cy="480809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Put it out there for others to use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https://api.parkright.io/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Publish data and open API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Over 100 users registered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Park in London and Moscow!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Make a catalogue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Not just your parking data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Make it available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Find out who uses it and what they do with it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Lesson learned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Need a critical mass of sensors &amp; data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One Borough, One City, One nation..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Interoperability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Standards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5884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Next Steps: Open Data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180" t="53732" r="20384" b="3989"/>
          <a:stretch/>
        </p:blipFill>
        <p:spPr>
          <a:xfrm>
            <a:off x="7983594" y="365125"/>
            <a:ext cx="3980087" cy="3032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94" y="3489308"/>
            <a:ext cx="3980087" cy="29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04113" y="-9194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30529" y="1268760"/>
            <a:ext cx="675478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defRPr sz="3600" b="1">
                <a:solidFill>
                  <a:schemeClr val="tx1"/>
                </a:solidFill>
                <a:latin typeface="+mn-lt"/>
                <a:ea typeface="ＭＳ Ｐゴシック" pitchFamily="-60" charset="-128"/>
                <a:cs typeface="+mn-cs"/>
              </a:defRPr>
            </a:lvl1pPr>
            <a:lvl2pPr marL="1588" indent="455613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2pPr>
            <a:lvl3pPr marL="11588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3pPr>
            <a:lvl4pPr marL="2514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4pPr>
            <a:lvl5pPr marL="28003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5pPr>
            <a:lvl6pPr marL="32575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6pPr>
            <a:lvl7pPr marL="37147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7pPr>
            <a:lvl8pPr marL="41719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8pPr>
            <a:lvl9pPr marL="46291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0" charset="-128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2400" b="0" dirty="0">
                <a:solidFill>
                  <a:prstClr val="white"/>
                </a:solidFill>
              </a:rPr>
              <a:t>Solutions have the potential to save </a:t>
            </a:r>
            <a:r>
              <a:rPr lang="en-GB" sz="2400" b="0" dirty="0" smtClean="0">
                <a:solidFill>
                  <a:prstClr val="white"/>
                </a:solidFill>
              </a:rPr>
              <a:t>motorists</a:t>
            </a:r>
            <a:br>
              <a:rPr lang="en-GB" sz="2400" b="0" dirty="0" smtClean="0">
                <a:solidFill>
                  <a:prstClr val="white"/>
                </a:solidFill>
              </a:rPr>
            </a:br>
            <a:r>
              <a:rPr lang="en-GB" sz="2400" b="0" dirty="0" smtClean="0">
                <a:solidFill>
                  <a:prstClr val="white"/>
                </a:solidFill>
              </a:rPr>
              <a:t>time</a:t>
            </a:r>
            <a:r>
              <a:rPr lang="en-GB" sz="2400" b="0" dirty="0">
                <a:solidFill>
                  <a:prstClr val="white"/>
                </a:solidFill>
              </a:rPr>
              <a:t>, stress, money, while dramatically </a:t>
            </a:r>
            <a:r>
              <a:rPr lang="en-GB" sz="2400" b="0" dirty="0" smtClean="0">
                <a:solidFill>
                  <a:prstClr val="white"/>
                </a:solidFill>
              </a:rPr>
              <a:t/>
            </a:r>
            <a:br>
              <a:rPr lang="en-GB" sz="2400" b="0" dirty="0" smtClean="0">
                <a:solidFill>
                  <a:prstClr val="white"/>
                </a:solidFill>
              </a:rPr>
            </a:br>
            <a:r>
              <a:rPr lang="en-GB" sz="2400" b="0" dirty="0" smtClean="0">
                <a:solidFill>
                  <a:prstClr val="white"/>
                </a:solidFill>
              </a:rPr>
              <a:t>increasing </a:t>
            </a:r>
            <a:r>
              <a:rPr lang="en-GB" sz="2400" b="0" dirty="0">
                <a:solidFill>
                  <a:prstClr val="white"/>
                </a:solidFill>
              </a:rPr>
              <a:t>productivity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2400" b="0" dirty="0">
                <a:solidFill>
                  <a:prstClr val="white"/>
                </a:solidFill>
              </a:rPr>
              <a:t>Cities benefit from reduced traffic, congestion and pollution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2400" b="0" dirty="0">
                <a:solidFill>
                  <a:prstClr val="white"/>
                </a:solidFill>
              </a:rPr>
              <a:t>More efficient use of on-street resources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2400" b="0" dirty="0">
                <a:solidFill>
                  <a:prstClr val="white"/>
                </a:solidFill>
              </a:rPr>
              <a:t>Motorists spend less time searching for parking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2400" b="0" dirty="0">
                <a:solidFill>
                  <a:prstClr val="white"/>
                </a:solidFill>
              </a:rPr>
              <a:t>Better balance of bay occupancy across the network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2400" b="0" dirty="0">
                <a:solidFill>
                  <a:prstClr val="white"/>
                </a:solidFill>
              </a:rPr>
              <a:t>Improved customer experience and ease of payment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endParaRPr lang="en-GB" sz="2400" kern="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88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Overall Benefits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0" y="161109"/>
            <a:ext cx="2293747" cy="22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61" y="4283440"/>
            <a:ext cx="2522513" cy="23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image0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459" y="1676604"/>
            <a:ext cx="2089521" cy="25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Sensors and Apps deployed - first results coming soon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Lessons learned paper for DfT to share with other LAs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Parking data standards and LA implications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How do we balance market agility with interoperability?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Working with BPA on their Parking 20:20 vision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Must avoid one app per city</a:t>
            </a:r>
          </a:p>
        </p:txBody>
      </p:sp>
      <p:pic>
        <p:nvPicPr>
          <p:cNvPr id="4" name="Picture 3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888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Next steps 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8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 descr="ppt-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887"/>
            <a:ext cx="12192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WCC Twitter logo.PN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38333"/>
            <a:ext cx="7196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oogle Ca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6494">
            <a:off x="590148" y="2089651"/>
            <a:ext cx="5061304" cy="40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3499" y="198971"/>
            <a:ext cx="9217024" cy="82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GB" sz="240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63918" y="4546600"/>
            <a:ext cx="4492049" cy="1591733"/>
            <a:chOff x="4472937" y="3409950"/>
            <a:chExt cx="3369037" cy="119380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4472937" y="3409950"/>
              <a:ext cx="3369037" cy="1193800"/>
            </a:xfrm>
            <a:prstGeom prst="rect">
              <a:avLst/>
            </a:prstGeom>
            <a:noFill/>
          </p:spPr>
          <p:txBody>
            <a:bodyPr/>
            <a:lstStyle/>
            <a:p>
              <a:pPr defTabSz="1219140">
                <a:defRPr/>
              </a:pPr>
              <a:r>
                <a:rPr lang="en-GB" sz="2400" b="1" kern="0" dirty="0">
                  <a:solidFill>
                    <a:srgbClr val="003473"/>
                  </a:solidFill>
                  <a:ea typeface="ＭＳ Ｐゴシック" charset="-128"/>
                  <a:cs typeface="ＭＳ Ｐゴシック" charset="0"/>
                </a:rPr>
                <a:t>Kieran Fitsall</a:t>
              </a:r>
              <a:br>
                <a:rPr lang="en-GB" sz="2400" b="1" kern="0" dirty="0">
                  <a:solidFill>
                    <a:srgbClr val="003473"/>
                  </a:solidFill>
                  <a:ea typeface="ＭＳ Ｐゴシック" charset="-128"/>
                  <a:cs typeface="ＭＳ Ｐゴシック" charset="0"/>
                </a:rPr>
              </a:br>
              <a:r>
                <a:rPr lang="en-GB" sz="2400" kern="0" dirty="0">
                  <a:solidFill>
                    <a:srgbClr val="003473"/>
                  </a:solidFill>
                  <a:ea typeface="ＭＳ Ｐゴシック" charset="-128"/>
                  <a:cs typeface="ＭＳ Ｐゴシック" charset="0"/>
                  <a:hlinkClick r:id="rId5"/>
                </a:rPr>
                <a:t>kfitsall@westminster.gov.uk</a:t>
              </a:r>
              <a:endParaRPr lang="en-GB" sz="2400" kern="0" dirty="0">
                <a:solidFill>
                  <a:srgbClr val="003473"/>
                </a:solidFill>
                <a:ea typeface="ＭＳ Ｐゴシック" charset="-128"/>
                <a:cs typeface="ＭＳ Ｐゴシック" charset="0"/>
              </a:endParaRPr>
            </a:p>
            <a:p>
              <a:pPr defTabSz="1219140">
                <a:defRPr/>
              </a:pPr>
              <a:r>
                <a:rPr lang="en-GB" sz="2400" kern="0" dirty="0">
                  <a:solidFill>
                    <a:srgbClr val="003473"/>
                  </a:solidFill>
                  <a:ea typeface="ＭＳ Ｐゴシック" charset="-128"/>
                  <a:cs typeface="ＭＳ Ｐゴシック" charset="0"/>
                </a:rPr>
                <a:t>     @</a:t>
              </a:r>
              <a:r>
                <a:rPr lang="en-GB" sz="2400" kern="0" dirty="0" err="1">
                  <a:solidFill>
                    <a:srgbClr val="003473"/>
                  </a:solidFill>
                  <a:ea typeface="ＭＳ Ｐゴシック" charset="-128"/>
                  <a:cs typeface="ＭＳ Ｐゴシック" charset="0"/>
                </a:rPr>
                <a:t>kfitsall</a:t>
              </a:r>
              <a:r>
                <a:rPr lang="en-GB" sz="2400" kern="0" dirty="0">
                  <a:solidFill>
                    <a:srgbClr val="003473"/>
                  </a:solidFill>
                  <a:ea typeface="ＭＳ Ｐゴシック" charset="-128"/>
                  <a:cs typeface="ＭＳ Ｐゴシック" charset="0"/>
                </a:rPr>
                <a:t/>
              </a:r>
              <a:br>
                <a:rPr lang="en-GB" sz="2400" kern="0" dirty="0">
                  <a:solidFill>
                    <a:srgbClr val="003473"/>
                  </a:solidFill>
                  <a:ea typeface="ＭＳ Ｐゴシック" charset="-128"/>
                  <a:cs typeface="ＭＳ Ｐゴシック" charset="0"/>
                </a:rPr>
              </a:br>
              <a:endParaRPr lang="en-GB" sz="2400" b="1" kern="0" dirty="0">
                <a:solidFill>
                  <a:srgbClr val="003473"/>
                </a:solidFill>
                <a:ea typeface="ＭＳ Ｐゴシック" charset="-128"/>
                <a:cs typeface="ＭＳ Ｐゴシック" charset="0"/>
              </a:endParaRPr>
            </a:p>
          </p:txBody>
        </p:sp>
        <p:pic>
          <p:nvPicPr>
            <p:cNvPr id="6146" name="Picture 2" descr="Image result for twitte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4036355"/>
              <a:ext cx="236407" cy="191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0" name="Picture 6" descr="Image result for bmw concept electric vehicle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49" y="835133"/>
            <a:ext cx="3120696" cy="22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autonomous vehicle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249">
            <a:off x="5327131" y="326593"/>
            <a:ext cx="4449412" cy="26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autonomous vehicle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281">
            <a:off x="7979584" y="2331214"/>
            <a:ext cx="3844688" cy="25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The Westminster Connected Parking Project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Funded by DfT to build on Westminster investment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Collaborative working with providers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Make most of existing data from sensors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Explore other sensor technology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Integrate payment with parking spaces into vehicle and app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Use Big Data to improve operations and inform policy making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Make parking easier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DfT want lessons learned to be spread to other UK LAs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Blueprint, setting the standard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National relevance </a:t>
            </a:r>
            <a:r>
              <a:rPr lang="en-GB" sz="2000" dirty="0" smtClean="0">
                <a:solidFill>
                  <a:schemeClr val="bg1"/>
                </a:solidFill>
              </a:rPr>
              <a:t>for </a:t>
            </a:r>
            <a:r>
              <a:rPr lang="en-GB" sz="2000" dirty="0">
                <a:solidFill>
                  <a:schemeClr val="bg1"/>
                </a:solidFill>
              </a:rPr>
              <a:t>future initiatives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98" y="5941986"/>
            <a:ext cx="9144000" cy="7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pic>
        <p:nvPicPr>
          <p:cNvPr id="4" name="Picture 3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03632"/>
            <a:ext cx="9375648" cy="6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26" y="163045"/>
            <a:ext cx="3501831" cy="6531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ground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Tailor to application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Monitor spaces or rows?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Vehicles and statistics can be “sensors” too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Drivers only need one space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If we know how to manage sensor data and vehicle data…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Support Mobility as a Service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Assist autonomous vehicles (surely they will need to park sometimes)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Taxi bay sensors from Clever Citi being installed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Collecting stakeholder input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WCC Twitter logo.PN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888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Sensors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1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6" t="23007"/>
          <a:stretch/>
        </p:blipFill>
        <p:spPr>
          <a:xfrm>
            <a:off x="130628" y="1319683"/>
            <a:ext cx="8897891" cy="489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11" y="180870"/>
            <a:ext cx="3195375" cy="2466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5017" y="2647837"/>
            <a:ext cx="2475841" cy="21390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Tx/>
              <a:buChar char="-"/>
            </a:pPr>
            <a:r>
              <a:rPr lang="en-GB" dirty="0" smtClean="0">
                <a:solidFill>
                  <a:srgbClr val="003370"/>
                </a:solidFill>
              </a:rPr>
              <a:t>Tell drivers where there is already over ranking</a:t>
            </a:r>
          </a:p>
          <a:p>
            <a:pPr marL="285744" indent="-285744">
              <a:buFontTx/>
              <a:buChar char="-"/>
            </a:pPr>
            <a:r>
              <a:rPr lang="en-GB" dirty="0" smtClean="0">
                <a:solidFill>
                  <a:srgbClr val="003370"/>
                </a:solidFill>
              </a:rPr>
              <a:t>Balance out service </a:t>
            </a:r>
          </a:p>
          <a:p>
            <a:pPr marL="285744" indent="-285744">
              <a:buFontTx/>
              <a:buChar char="-"/>
            </a:pPr>
            <a:r>
              <a:rPr lang="en-GB" dirty="0" smtClean="0">
                <a:solidFill>
                  <a:srgbClr val="003370"/>
                </a:solidFill>
              </a:rPr>
              <a:t>Tell customers where there is a taxi? </a:t>
            </a:r>
            <a:endParaRPr lang="en-GB" dirty="0">
              <a:solidFill>
                <a:srgbClr val="003370"/>
              </a:solidFill>
            </a:endParaRPr>
          </a:p>
        </p:txBody>
      </p:sp>
      <p:pic>
        <p:nvPicPr>
          <p:cNvPr id="8" name="Picture 7" descr="WCC Twitter logo.PNG"/>
          <p:cNvPicPr preferRelativeResize="0"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88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Optical sensors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Image result for cleverciti system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4591770"/>
            <a:ext cx="5021714" cy="22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31"/>
          <p:cNvSpPr>
            <a:spLocks noChangeAspect="1" noChangeArrowheads="1"/>
          </p:cNvSpPr>
          <p:nvPr/>
        </p:nvSpPr>
        <p:spPr bwMode="auto">
          <a:xfrm>
            <a:off x="2162957" y="2910293"/>
            <a:ext cx="1107953" cy="80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spcAft>
                <a:spcPct val="5000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en-GB" altLang="en-US" sz="800" b="0" dirty="0">
              <a:latin typeface="+mn-lt"/>
            </a:endParaRPr>
          </a:p>
        </p:txBody>
      </p:sp>
      <p:sp>
        <p:nvSpPr>
          <p:cNvPr id="7" name="Picture 31"/>
          <p:cNvSpPr>
            <a:spLocks noChangeAspect="1" noChangeArrowheads="1"/>
          </p:cNvSpPr>
          <p:nvPr/>
        </p:nvSpPr>
        <p:spPr bwMode="auto">
          <a:xfrm>
            <a:off x="8950760" y="1436916"/>
            <a:ext cx="745003" cy="11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spcAft>
                <a:spcPct val="5000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en-GB" altLang="en-US" sz="800" b="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1" y="5992710"/>
            <a:ext cx="69584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Millions of vehicle movements from 3500 bays</a:t>
            </a:r>
          </a:p>
        </p:txBody>
      </p:sp>
      <p:pic>
        <p:nvPicPr>
          <p:cNvPr id="10" name="Picture 9" descr="WCC Twitter logo.PN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38200" y="16731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Real-time parking availability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14" y="1656659"/>
            <a:ext cx="3542180" cy="492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1070439"/>
            <a:ext cx="73533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80" y="161510"/>
            <a:ext cx="1774609" cy="314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parkrigh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66" y="1200822"/>
            <a:ext cx="2175594" cy="21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key to one touch payment 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Customer happiness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Need to allow for many different ways to pay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Make it invisible to the user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Make it simple to pay and to stop paying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Dongle or movement sensor in phone/ vehicle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One Click parking - Don’t rely on people!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Refunds, customer care etc – think about the detail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of the customer journey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 smtClean="0"/>
          </a:p>
        </p:txBody>
      </p:sp>
      <p:pic>
        <p:nvPicPr>
          <p:cNvPr id="5" name="Picture 4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5888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Payment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fea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21" y="308304"/>
            <a:ext cx="2558263" cy="50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pyparking one cl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83" y="5473020"/>
            <a:ext cx="2043338" cy="12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Parking bay location – Street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and electoral ward/districts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Parking bay capacity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REAL TIME availability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GPS longitude and latitude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type of parking bay – Disabled, paid, residents, loading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Parking tariff that apply to paid parking bays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Hours of operation for all bays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Details to allow users to pay to park by mobile phone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LIVE parking suspension details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So your self driving car doesn’t try and park in a suspended bay</a:t>
            </a:r>
          </a:p>
          <a:p>
            <a:endParaRPr lang="en-GB" dirty="0"/>
          </a:p>
        </p:txBody>
      </p:sp>
      <p:pic>
        <p:nvPicPr>
          <p:cNvPr id="6" name="Picture 5" descr="WCC Twitter logo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888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Open API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10044" y="152401"/>
            <a:ext cx="6419352" cy="3184752"/>
            <a:chOff x="5196386" y="2982686"/>
            <a:chExt cx="6419352" cy="3184752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386" y="2982686"/>
              <a:ext cx="6419352" cy="318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857" y="5389734"/>
              <a:ext cx="2252663" cy="6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50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04114" y="1"/>
            <a:ext cx="6487887" cy="6858000"/>
          </a:xfrm>
          <a:prstGeom prst="rect">
            <a:avLst/>
          </a:prstGeom>
          <a:gradFill flip="none" rotWithShape="1">
            <a:gsLst>
              <a:gs pos="31000">
                <a:srgbClr val="00337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325"/>
            <a:ext cx="10515600" cy="4351339"/>
          </a:xfrm>
          <a:noFill/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What does data tell us about parking use?</a:t>
            </a:r>
          </a:p>
          <a:p>
            <a:r>
              <a:rPr lang="en-GB" sz="2000" dirty="0">
                <a:solidFill>
                  <a:schemeClr val="bg1"/>
                </a:solidFill>
              </a:rPr>
              <a:t>Can we improve operations and policy?</a:t>
            </a:r>
          </a:p>
          <a:p>
            <a:r>
              <a:rPr lang="en-GB" sz="2000" dirty="0">
                <a:solidFill>
                  <a:schemeClr val="bg1"/>
                </a:solidFill>
              </a:rPr>
              <a:t>How do we improve 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enforcement / customer experience?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Xerox </a:t>
            </a:r>
            <a:r>
              <a:rPr lang="en-GB" sz="2000" dirty="0" smtClean="0">
                <a:solidFill>
                  <a:schemeClr val="bg1"/>
                </a:solidFill>
              </a:rPr>
              <a:t>Merge </a:t>
            </a:r>
            <a:r>
              <a:rPr lang="en-GB" sz="2000" dirty="0">
                <a:solidFill>
                  <a:schemeClr val="bg1"/>
                </a:solidFill>
              </a:rPr>
              <a:t>tool coming on line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Combines data that drives parking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What if?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Uses data catalogue produced in the project to fuse all data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In LA, Xerox’s data approach has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extended time limits from 2 to 10 hours in the most underused spaces, leading to an increase in parkers 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Paid use improved by 18% 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revenue improved by 22%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Hackathon next year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67" y="158753"/>
            <a:ext cx="5215467" cy="3877961"/>
          </a:xfrm>
          <a:prstGeom prst="rect">
            <a:avLst/>
          </a:prstGeom>
        </p:spPr>
      </p:pic>
      <p:pic>
        <p:nvPicPr>
          <p:cNvPr id="5" name="Picture 4" descr="WCC Twitter logo.PN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055"/>
            <a:ext cx="5397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5888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Big Data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2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stminster Blue">
  <a:themeElements>
    <a:clrScheme name="Westminster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minster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>
            <a:ln>
              <a:noFill/>
            </a:ln>
            <a:solidFill>
              <a:srgbClr val="003473"/>
            </a:solidFill>
            <a:effectLst/>
            <a:latin typeface="Arial" pitchFamily="-6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>
            <a:ln>
              <a:noFill/>
            </a:ln>
            <a:solidFill>
              <a:srgbClr val="003473"/>
            </a:solidFill>
            <a:effectLst/>
            <a:latin typeface="Arial" pitchFamily="-60" charset="-52"/>
          </a:defRPr>
        </a:defPPr>
      </a:lstStyle>
    </a:lnDef>
  </a:objectDefaults>
  <a:extraClrSchemeLst>
    <a:extraClrScheme>
      <a:clrScheme name="Westminster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minster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minster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minster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minster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minster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minster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minster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minster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minster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minster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minster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Office Theme</vt:lpstr>
      <vt:lpstr>Westminster Blue</vt:lpstr>
      <vt:lpstr>blank</vt:lpstr>
      <vt:lpstr>1_blank</vt:lpstr>
      <vt:lpstr>1_Office Theme</vt:lpstr>
      <vt:lpstr>PowerPoint Presentation</vt:lpstr>
      <vt:lpstr>The Westminster Connected Parking Project</vt:lpstr>
      <vt:lpstr>PowerPoint Presentation</vt:lpstr>
      <vt:lpstr>PowerPoint Presentation</vt:lpstr>
      <vt:lpstr>Optical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Benefits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2017-06-19T13:58:19Z</dcterms:created>
  <dcterms:modified xsi:type="dcterms:W3CDTF">2017-06-19T14:21:16Z</dcterms:modified>
</cp:coreProperties>
</file>